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15"/>
  </p:notesMasterIdLst>
  <p:handoutMasterIdLst>
    <p:handoutMasterId r:id="rId16"/>
  </p:handoutMasterIdLst>
  <p:sldIdLst>
    <p:sldId id="256" r:id="rId5"/>
    <p:sldId id="258" r:id="rId6"/>
    <p:sldId id="257" r:id="rId7"/>
    <p:sldId id="264" r:id="rId8"/>
    <p:sldId id="266" r:id="rId9"/>
    <p:sldId id="265" r:id="rId10"/>
    <p:sldId id="267" r:id="rId11"/>
    <p:sldId id="262" r:id="rId12"/>
    <p:sldId id="263"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82" autoAdjust="0"/>
    <p:restoredTop sz="94635" autoAdjust="0"/>
  </p:normalViewPr>
  <p:slideViewPr>
    <p:cSldViewPr snapToGrid="0">
      <p:cViewPr varScale="1">
        <p:scale>
          <a:sx n="110" d="100"/>
          <a:sy n="110" d="100"/>
        </p:scale>
        <p:origin x="200" y="568"/>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241E4E-5B6A-4442-9B40-2B32ACDC10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79FD299-9FDE-4154-B9B8-F57D49395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CE3897-CF10-4EC1-B39E-F37D3177A664}" type="datetimeFigureOut">
              <a:rPr lang="en-US" smtClean="0"/>
              <a:t>10/22/20</a:t>
            </a:fld>
            <a:endParaRPr lang="en-US" dirty="0"/>
          </a:p>
        </p:txBody>
      </p:sp>
      <p:sp>
        <p:nvSpPr>
          <p:cNvPr id="4" name="Footer Placeholder 3">
            <a:extLst>
              <a:ext uri="{FF2B5EF4-FFF2-40B4-BE49-F238E27FC236}">
                <a16:creationId xmlns:a16="http://schemas.microsoft.com/office/drawing/2014/main" id="{B1440B6A-2919-4113-8E8D-AE2D9BEBF8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DB37A3-4569-442E-8221-78C6A82720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1C8D43-13A8-4BB9-9DF2-A34FB46EE505}" type="slidenum">
              <a:rPr lang="en-US" smtClean="0"/>
              <a:t>‹#›</a:t>
            </a:fld>
            <a:endParaRPr lang="en-US" dirty="0"/>
          </a:p>
        </p:txBody>
      </p:sp>
    </p:spTree>
    <p:extLst>
      <p:ext uri="{BB962C8B-B14F-4D97-AF65-F5344CB8AC3E}">
        <p14:creationId xmlns:p14="http://schemas.microsoft.com/office/powerpoint/2010/main" val="3696731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E84F6-BC22-4992-B050-F693116A19C7}" type="datetimeFigureOut">
              <a:rPr lang="en-US" smtClean="0"/>
              <a:t>10/22/20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AB424-3D65-4527-9966-F7ADD3977852}" type="slidenum">
              <a:rPr lang="en-US" smtClean="0"/>
              <a:t>‹#›</a:t>
            </a:fld>
            <a:endParaRPr lang="en-US" dirty="0"/>
          </a:p>
        </p:txBody>
      </p:sp>
    </p:spTree>
    <p:extLst>
      <p:ext uri="{BB962C8B-B14F-4D97-AF65-F5344CB8AC3E}">
        <p14:creationId xmlns:p14="http://schemas.microsoft.com/office/powerpoint/2010/main" val="155763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1</a:t>
            </a:fld>
            <a:endParaRPr lang="en-US" dirty="0"/>
          </a:p>
        </p:txBody>
      </p:sp>
    </p:spTree>
    <p:extLst>
      <p:ext uri="{BB962C8B-B14F-4D97-AF65-F5344CB8AC3E}">
        <p14:creationId xmlns:p14="http://schemas.microsoft.com/office/powerpoint/2010/main" val="154850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2</a:t>
            </a:fld>
            <a:endParaRPr lang="en-US" dirty="0"/>
          </a:p>
        </p:txBody>
      </p:sp>
    </p:spTree>
    <p:extLst>
      <p:ext uri="{BB962C8B-B14F-4D97-AF65-F5344CB8AC3E}">
        <p14:creationId xmlns:p14="http://schemas.microsoft.com/office/powerpoint/2010/main" val="287096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3</a:t>
            </a:fld>
            <a:endParaRPr lang="en-US" dirty="0"/>
          </a:p>
        </p:txBody>
      </p:sp>
    </p:spTree>
    <p:extLst>
      <p:ext uri="{BB962C8B-B14F-4D97-AF65-F5344CB8AC3E}">
        <p14:creationId xmlns:p14="http://schemas.microsoft.com/office/powerpoint/2010/main" val="16014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4</a:t>
            </a:fld>
            <a:endParaRPr lang="en-US" dirty="0"/>
          </a:p>
        </p:txBody>
      </p:sp>
    </p:spTree>
    <p:extLst>
      <p:ext uri="{BB962C8B-B14F-4D97-AF65-F5344CB8AC3E}">
        <p14:creationId xmlns:p14="http://schemas.microsoft.com/office/powerpoint/2010/main" val="349652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5</a:t>
            </a:fld>
            <a:endParaRPr lang="en-US" dirty="0"/>
          </a:p>
        </p:txBody>
      </p:sp>
    </p:spTree>
    <p:extLst>
      <p:ext uri="{BB962C8B-B14F-4D97-AF65-F5344CB8AC3E}">
        <p14:creationId xmlns:p14="http://schemas.microsoft.com/office/powerpoint/2010/main" val="68612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6</a:t>
            </a:fld>
            <a:endParaRPr lang="en-US" dirty="0"/>
          </a:p>
        </p:txBody>
      </p:sp>
    </p:spTree>
    <p:extLst>
      <p:ext uri="{BB962C8B-B14F-4D97-AF65-F5344CB8AC3E}">
        <p14:creationId xmlns:p14="http://schemas.microsoft.com/office/powerpoint/2010/main" val="375551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7</a:t>
            </a:fld>
            <a:endParaRPr lang="en-US" dirty="0"/>
          </a:p>
        </p:txBody>
      </p:sp>
    </p:spTree>
    <p:extLst>
      <p:ext uri="{BB962C8B-B14F-4D97-AF65-F5344CB8AC3E}">
        <p14:creationId xmlns:p14="http://schemas.microsoft.com/office/powerpoint/2010/main" val="45074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8</a:t>
            </a:fld>
            <a:endParaRPr lang="en-US" dirty="0"/>
          </a:p>
        </p:txBody>
      </p:sp>
    </p:spTree>
    <p:extLst>
      <p:ext uri="{BB962C8B-B14F-4D97-AF65-F5344CB8AC3E}">
        <p14:creationId xmlns:p14="http://schemas.microsoft.com/office/powerpoint/2010/main" val="26566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10</a:t>
            </a:fld>
            <a:endParaRPr lang="en-US" dirty="0"/>
          </a:p>
        </p:txBody>
      </p:sp>
    </p:spTree>
    <p:extLst>
      <p:ext uri="{BB962C8B-B14F-4D97-AF65-F5344CB8AC3E}">
        <p14:creationId xmlns:p14="http://schemas.microsoft.com/office/powerpoint/2010/main" val="149284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10/22/20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15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10/22/20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923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10/22/20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04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10/22/20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843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10/22/20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80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10/22/20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910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10/22/20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30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10/22/20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6445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10/22/20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19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10/22/20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72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10/22/20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721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10/22/20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0306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tiff"/><Relationship Id="rId4" Type="http://schemas.openxmlformats.org/officeDocument/2006/relationships/diagramLayout" Target="../diagrams/layout1.xml"/><Relationship Id="rId9" Type="http://schemas.openxmlformats.org/officeDocument/2006/relationships/image" Target="../media/image27.tif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974254" y="5166421"/>
            <a:ext cx="9566957" cy="883524"/>
          </a:xfrm>
          <a:prstGeom prst="parallelogram">
            <a:avLst>
              <a:gd name="adj" fmla="val 99234"/>
            </a:avLst>
          </a:prstGeom>
        </p:spPr>
        <p:txBody>
          <a:bodyPr wrap="none" lIns="0" rIns="0">
            <a:noAutofit/>
          </a:bodyPr>
          <a:lstStyle/>
          <a:p>
            <a:r>
              <a:rPr lang="en-US" dirty="0"/>
              <a:t>Fitness Tracker Replay</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133536" y="4752007"/>
            <a:ext cx="8286075" cy="414413"/>
          </a:xfrm>
          <a:prstGeom prst="parallelogram">
            <a:avLst>
              <a:gd name="adj" fmla="val 100759"/>
            </a:avLst>
          </a:prstGeom>
        </p:spPr>
        <p:txBody>
          <a:bodyPr lIns="0" rIns="0">
            <a:normAutofit/>
          </a:bodyPr>
          <a:lstStyle/>
          <a:p>
            <a:pPr>
              <a:lnSpc>
                <a:spcPct val="110000"/>
              </a:lnSpc>
            </a:pPr>
            <a:r>
              <a:rPr lang="en-US" dirty="0"/>
              <a:t>Project #2</a:t>
            </a:r>
          </a:p>
        </p:txBody>
      </p:sp>
      <p:sp>
        <p:nvSpPr>
          <p:cNvPr id="37" name="Rectangle 3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man running next to man on bike on country road">
            <a:extLst>
              <a:ext uri="{FF2B5EF4-FFF2-40B4-BE49-F238E27FC236}">
                <a16:creationId xmlns:a16="http://schemas.microsoft.com/office/drawing/2014/main" id="{8C0D6366-4ACF-4BFA-8962-ED8DA4314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1555" b="10667"/>
          <a:stretch/>
        </p:blipFill>
        <p:spPr>
          <a:xfrm>
            <a:off x="1005401" y="-1"/>
            <a:ext cx="10380133" cy="4030679"/>
          </a:xfrm>
          <a:prstGeom prst="rect">
            <a:avLst/>
          </a:prstGeom>
          <a:ln>
            <a:solidFill>
              <a:schemeClr val="accent6"/>
            </a:solidFill>
          </a:ln>
        </p:spPr>
      </p:pic>
      <p:sp>
        <p:nvSpPr>
          <p:cNvPr id="39" name="TextBox 38">
            <a:extLst>
              <a:ext uri="{FF2B5EF4-FFF2-40B4-BE49-F238E27FC236}">
                <a16:creationId xmlns:a16="http://schemas.microsoft.com/office/drawing/2014/main" id="{9593BF26-26FC-4F20-AF97-D90A981A66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589" y="5007362"/>
            <a:ext cx="311727" cy="430887"/>
          </a:xfrm>
          <a:prstGeom prst="rect">
            <a:avLst/>
          </a:prstGeom>
          <a:noFill/>
        </p:spPr>
        <p:txBody>
          <a:bodyPr wrap="square" rtlCol="0">
            <a:spAutoFit/>
          </a:bodyPr>
          <a:lstStyle/>
          <a:p>
            <a:pPr algn="r">
              <a:spcAft>
                <a:spcPts val="600"/>
              </a:spcAft>
            </a:pP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
        <p:nvSpPr>
          <p:cNvPr id="41" name="Rectangle 40">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35" name="Rectangle 18">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kis on a slope">
            <a:extLst>
              <a:ext uri="{FF2B5EF4-FFF2-40B4-BE49-F238E27FC236}">
                <a16:creationId xmlns:a16="http://schemas.microsoft.com/office/drawing/2014/main" id="{ABA8EC98-D39D-4FDD-BAC2-54C0C40A059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0"/>
            <a:ext cx="12192000" cy="6855282"/>
          </a:xfrm>
          <a:prstGeom prst="rect">
            <a:avLst/>
          </a:prstGeom>
        </p:spPr>
      </p:pic>
      <p:pic>
        <p:nvPicPr>
          <p:cNvPr id="36" name="Picture 20">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22">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8" name="Rectangle 24">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26">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225600" y="755916"/>
            <a:ext cx="5893747" cy="1876011"/>
          </a:xfrm>
          <a:prstGeom prst="parallelogram">
            <a:avLst>
              <a:gd name="adj" fmla="val 102136"/>
            </a:avLst>
          </a:prstGeom>
          <a:solidFill>
            <a:schemeClr val="tx1">
              <a:alpha val="10000"/>
            </a:schemeClr>
          </a:solidFill>
        </p:spPr>
        <p:txBody>
          <a:bodyPr lIns="504000" tIns="108000" anchor="ctr">
            <a:noAutofit/>
          </a:bodyPr>
          <a:lstStyle/>
          <a:p>
            <a:pPr algn="l"/>
            <a:r>
              <a:rPr lang="en-US" sz="5400" b="1" dirty="0"/>
              <a:t>Thank You</a:t>
            </a:r>
          </a:p>
        </p:txBody>
      </p:sp>
      <p:sp>
        <p:nvSpPr>
          <p:cNvPr id="41" name="TextBox 30">
            <a:extLst>
              <a:ext uri="{FF2B5EF4-FFF2-40B4-BE49-F238E27FC236}">
                <a16:creationId xmlns:a16="http://schemas.microsoft.com/office/drawing/2014/main" id="{D15739DB-3328-42F4-B530-BC79F25F25E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0645"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683893" y="2564811"/>
            <a:ext cx="3777294" cy="3878243"/>
          </a:xfrm>
        </p:spPr>
        <p:txBody>
          <a:bodyPr>
            <a:normAutofit/>
          </a:bodyPr>
          <a:lstStyle/>
          <a:p>
            <a:pPr marL="0" indent="0">
              <a:buNone/>
            </a:pPr>
            <a:r>
              <a:rPr lang="en-US" sz="1800" b="1" dirty="0"/>
              <a:t>someone@example.com</a:t>
            </a:r>
          </a:p>
        </p:txBody>
      </p:sp>
      <p:sp>
        <p:nvSpPr>
          <p:cNvPr id="42" name="Rectangle 32">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8">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9" name="Rectangle 2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extBox 22">
            <a:extLst>
              <a:ext uri="{FF2B5EF4-FFF2-40B4-BE49-F238E27FC236}">
                <a16:creationId xmlns:a16="http://schemas.microsoft.com/office/drawing/2014/main" id="{A531BC3A-9EC6-4369-9402-4F1EF6BFB18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325" y="897534"/>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1128143" y="1082200"/>
            <a:ext cx="3195404" cy="5451696"/>
          </a:xfrm>
        </p:spPr>
        <p:txBody>
          <a:bodyPr>
            <a:normAutofit/>
          </a:bodyPr>
          <a:lstStyle/>
          <a:p>
            <a:pPr marR="0" algn="l">
              <a:lnSpc>
                <a:spcPct val="107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Concept:</a:t>
            </a: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C</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reate a dashboard to explore</a:t>
            </a: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performance statistics using data from individual workout activities. </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Data collected </a:t>
            </a: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from fitness trackers (Fitbit, smartwatches, GPS enabled cycling computers)</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We will leverage visualizations to enhance users understanding of their</a:t>
            </a:r>
            <a:b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workout performance.  </a:t>
            </a:r>
            <a:endParaRPr lang="en-US" sz="3100" dirty="0">
              <a:solidFill>
                <a:schemeClr val="bg1"/>
              </a:solidFill>
            </a:endParaRPr>
          </a:p>
        </p:txBody>
      </p:sp>
      <p:sp>
        <p:nvSpPr>
          <p:cNvPr id="31" name="Rectangle 24">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A8E274E-C566-4404-8125-A6371158639C}"/>
              </a:ext>
            </a:extLst>
          </p:cNvPr>
          <p:cNvSpPr txBox="1"/>
          <p:nvPr/>
        </p:nvSpPr>
        <p:spPr>
          <a:xfrm>
            <a:off x="4963009" y="6246934"/>
            <a:ext cx="7033847" cy="215444"/>
          </a:xfrm>
          <a:prstGeom prst="rect">
            <a:avLst/>
          </a:prstGeom>
          <a:noFill/>
        </p:spPr>
        <p:txBody>
          <a:bodyPr wrap="square" rtlCol="0">
            <a:spAutoFit/>
          </a:bodyPr>
          <a:lstStyle/>
          <a:p>
            <a:r>
              <a:rPr lang="en-US" sz="800" dirty="0"/>
              <a:t>* Pew research 9/9/2020 https://www.pewresearch.org/fact-tank/2020/01/09/about-one-in-five-americans-use-a-smart-watch-or-fitness-tracker/</a:t>
            </a:r>
          </a:p>
        </p:txBody>
      </p:sp>
      <p:pic>
        <p:nvPicPr>
          <p:cNvPr id="1026" name="Picture 2">
            <a:extLst>
              <a:ext uri="{FF2B5EF4-FFF2-40B4-BE49-F238E27FC236}">
                <a16:creationId xmlns:a16="http://schemas.microsoft.com/office/drawing/2014/main" id="{BE18580A-43DF-4F4F-80F1-20EEBA3A3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692" y="744165"/>
            <a:ext cx="2894111" cy="5348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ava-logo-png-4 – Bike Walk Wichita">
            <a:extLst>
              <a:ext uri="{FF2B5EF4-FFF2-40B4-BE49-F238E27FC236}">
                <a16:creationId xmlns:a16="http://schemas.microsoft.com/office/drawing/2014/main" id="{C11B5FDE-AC0C-475F-8039-AF8F8032A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761" y="89201"/>
            <a:ext cx="2028784" cy="2025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tbit Logo transparent PNG - StickPNG">
            <a:extLst>
              <a:ext uri="{FF2B5EF4-FFF2-40B4-BE49-F238E27FC236}">
                <a16:creationId xmlns:a16="http://schemas.microsoft.com/office/drawing/2014/main" id="{B5F96FC9-C994-4774-A1A6-745184567C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6925" y="2385302"/>
            <a:ext cx="2907568" cy="722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rmin Logo | evolution history and meaning, PNG">
            <a:extLst>
              <a:ext uri="{FF2B5EF4-FFF2-40B4-BE49-F238E27FC236}">
                <a16:creationId xmlns:a16="http://schemas.microsoft.com/office/drawing/2014/main" id="{1D03634F-86E6-44F6-A487-92FD1EC7F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0234" y="3060606"/>
            <a:ext cx="2447838" cy="1376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pMyRun - Home | Facebook">
            <a:extLst>
              <a:ext uri="{FF2B5EF4-FFF2-40B4-BE49-F238E27FC236}">
                <a16:creationId xmlns:a16="http://schemas.microsoft.com/office/drawing/2014/main" id="{CCE56472-C56F-43AD-9D98-80CF5B63F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8432" y="4438951"/>
            <a:ext cx="1631112" cy="16311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ike Run Club - Photos | Facebook">
            <a:extLst>
              <a:ext uri="{FF2B5EF4-FFF2-40B4-BE49-F238E27FC236}">
                <a16:creationId xmlns:a16="http://schemas.microsoft.com/office/drawing/2014/main" id="{398C89BF-EA5B-4EA4-8262-5B82F7A0DA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8951" y="897534"/>
            <a:ext cx="1109488" cy="11094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amsung Health - Samsung US Newsroom">
            <a:extLst>
              <a:ext uri="{FF2B5EF4-FFF2-40B4-BE49-F238E27FC236}">
                <a16:creationId xmlns:a16="http://schemas.microsoft.com/office/drawing/2014/main" id="{D1E9FB0E-9746-4E9C-A824-CD69407529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1717" y="4370929"/>
            <a:ext cx="1276828" cy="12768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night's Zwift Group Workout: The Sweet Ladder | Tri247.com">
            <a:extLst>
              <a:ext uri="{FF2B5EF4-FFF2-40B4-BE49-F238E27FC236}">
                <a16:creationId xmlns:a16="http://schemas.microsoft.com/office/drawing/2014/main" id="{F3819A27-5EEC-4A8C-8238-F8809B366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3221" y="3262243"/>
            <a:ext cx="930939" cy="52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008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214695"/>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6"/>
            <a:ext cx="7958331" cy="1077229"/>
          </a:xfrm>
        </p:spPr>
        <p:txBody>
          <a:bodyPr>
            <a:normAutofit/>
          </a:bodyPr>
          <a:lstStyle/>
          <a:p>
            <a:pPr algn="l"/>
            <a:r>
              <a:rPr lang="en-US" dirty="0"/>
              <a:t>Data Retrieval</a:t>
            </a:r>
          </a:p>
        </p:txBody>
      </p:sp>
      <p:sp>
        <p:nvSpPr>
          <p:cNvPr id="6" name="TextBox 5">
            <a:extLst>
              <a:ext uri="{FF2B5EF4-FFF2-40B4-BE49-F238E27FC236}">
                <a16:creationId xmlns:a16="http://schemas.microsoft.com/office/drawing/2014/main" id="{19C9DC79-52A5-4EFD-8000-BE7D0D9FEEE9}"/>
              </a:ext>
            </a:extLst>
          </p:cNvPr>
          <p:cNvSpPr txBox="1"/>
          <p:nvPr/>
        </p:nvSpPr>
        <p:spPr>
          <a:xfrm>
            <a:off x="1162975" y="6355587"/>
            <a:ext cx="9978501" cy="215444"/>
          </a:xfrm>
          <a:prstGeom prst="rect">
            <a:avLst/>
          </a:prstGeom>
          <a:noFill/>
        </p:spPr>
        <p:txBody>
          <a:bodyPr wrap="square" rtlCol="0">
            <a:spAutoFit/>
          </a:bodyPr>
          <a:lstStyle/>
          <a:p>
            <a:r>
              <a:rPr lang="en-US" sz="800" dirty="0"/>
              <a:t>* Garmin Connect web scraping code: https://github.com/petergardfjall/garminexport</a:t>
            </a:r>
          </a:p>
        </p:txBody>
      </p:sp>
      <p:pic>
        <p:nvPicPr>
          <p:cNvPr id="2050" name="Picture 2">
            <a:extLst>
              <a:ext uri="{FF2B5EF4-FFF2-40B4-BE49-F238E27FC236}">
                <a16:creationId xmlns:a16="http://schemas.microsoft.com/office/drawing/2014/main" id="{029F4E0D-2002-4BFD-823A-D751083FF6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4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780829" y="834812"/>
            <a:ext cx="1077230" cy="1077230"/>
          </a:xfrm>
          <a:prstGeom prst="rect">
            <a:avLst/>
          </a:prstGeom>
          <a:noFill/>
        </p:spPr>
      </p:pic>
      <p:pic>
        <p:nvPicPr>
          <p:cNvPr id="2054" name="Picture 6" descr="Download, import, data, cloud, scraping icon">
            <a:extLst>
              <a:ext uri="{FF2B5EF4-FFF2-40B4-BE49-F238E27FC236}">
                <a16:creationId xmlns:a16="http://schemas.microsoft.com/office/drawing/2014/main" id="{1A38E3BF-6616-4682-B45F-7BA8A6C9319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35989" y="878850"/>
            <a:ext cx="993327" cy="9933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FCE018-37BA-43A2-B8AB-496B58CEFBFE}"/>
              </a:ext>
            </a:extLst>
          </p:cNvPr>
          <p:cNvSpPr txBox="1"/>
          <p:nvPr/>
        </p:nvSpPr>
        <p:spPr>
          <a:xfrm>
            <a:off x="1026837" y="1346670"/>
            <a:ext cx="2883877" cy="4585871"/>
          </a:xfrm>
          <a:prstGeom prst="rect">
            <a:avLst/>
          </a:prstGeom>
          <a:noFill/>
        </p:spPr>
        <p:txBody>
          <a:bodyPr wrap="square" rtlCol="0">
            <a:spAutoFit/>
          </a:bodyPr>
          <a:lstStyle/>
          <a:p>
            <a:r>
              <a:rPr lang="en-US" sz="1600" dirty="0"/>
              <a:t>A python script was used to scrape personal activity data from Garmin’s website.</a:t>
            </a:r>
          </a:p>
          <a:p>
            <a:endParaRPr lang="en-US" sz="1600" dirty="0"/>
          </a:p>
          <a:p>
            <a:r>
              <a:rPr lang="en-US" sz="1600" dirty="0"/>
              <a:t>This returned two kinds of data objects.</a:t>
            </a:r>
          </a:p>
          <a:p>
            <a:pPr marL="342900" indent="-342900">
              <a:buFont typeface="+mj-lt"/>
              <a:buAutoNum type="arabicPeriod"/>
            </a:pPr>
            <a:r>
              <a:rPr lang="en-US" sz="1400" dirty="0"/>
              <a:t>A single JSON file containing the summary stats for each individual activity.</a:t>
            </a:r>
          </a:p>
          <a:p>
            <a:pPr marL="342900" indent="-342900">
              <a:buFont typeface="+mj-lt"/>
              <a:buAutoNum type="arabicPeriod"/>
            </a:pPr>
            <a:r>
              <a:rPr lang="en-US" sz="1400" dirty="0"/>
              <a:t>Approximately 630 “*.tcx” files (written in XML) each file contains hundreds of “</a:t>
            </a:r>
            <a:r>
              <a:rPr lang="en-US" sz="1400" dirty="0" err="1"/>
              <a:t>trackpoints</a:t>
            </a:r>
            <a:r>
              <a:rPr lang="en-US" sz="1400" dirty="0"/>
              <a:t>”. TrackPoint data is recorded about every second during an activity and contains the lat/lon at that point in time, as well as any data from associated sensors - i.e. heart rate, power, cadence</a:t>
            </a:r>
          </a:p>
        </p:txBody>
      </p:sp>
      <p:sp>
        <p:nvSpPr>
          <p:cNvPr id="9" name="TextBox 8">
            <a:extLst>
              <a:ext uri="{FF2B5EF4-FFF2-40B4-BE49-F238E27FC236}">
                <a16:creationId xmlns:a16="http://schemas.microsoft.com/office/drawing/2014/main" id="{EFE67FD3-56AB-40EC-B242-1D85E97554C8}"/>
              </a:ext>
            </a:extLst>
          </p:cNvPr>
          <p:cNvSpPr txBox="1"/>
          <p:nvPr/>
        </p:nvSpPr>
        <p:spPr>
          <a:xfrm>
            <a:off x="4372979" y="2242943"/>
            <a:ext cx="2789380" cy="3785652"/>
          </a:xfrm>
          <a:prstGeom prst="rect">
            <a:avLst/>
          </a:prstGeom>
          <a:solidFill>
            <a:schemeClr val="tx1">
              <a:lumMod val="85000"/>
            </a:schemeClr>
          </a:solidFill>
        </p:spPr>
        <p:txBody>
          <a:bodyPr wrap="square" rtlCol="0">
            <a:spAutoFit/>
          </a:bodyPr>
          <a:lstStyle/>
          <a:p>
            <a:pPr algn="l"/>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5636969541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activityName</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"Grand Junction 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description</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startTimeLocal</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11:43:07"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startTimeGMT</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17:43:07"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isHidden</a:t>
            </a:r>
            <a:r>
              <a:rPr lang="en-US" sz="800" b="0" i="0" dirty="0">
                <a:solidFill>
                  <a:srgbClr val="000000"/>
                </a:solidFill>
                <a:effectLst/>
                <a:latin typeface="Courier New" panose="02070309020205020404" pitchFamily="49" charset="0"/>
              </a:rPr>
              <a:t>: </a:t>
            </a:r>
            <a:r>
              <a:rPr lang="en-US" sz="800" b="0" i="0" dirty="0">
                <a:solidFill>
                  <a:srgbClr val="B22222"/>
                </a:solidFill>
                <a:effectLst/>
                <a:latin typeface="Courier New" panose="02070309020205020404" pitchFamily="49" charset="0"/>
              </a:rPr>
              <a:t>false</a:t>
            </a:r>
            <a:r>
              <a:rPr lang="en-US" sz="800" b="0" i="0" dirty="0">
                <a:solidFill>
                  <a:srgbClr val="000000"/>
                </a:solidFill>
                <a:effectLst/>
                <a:latin typeface="Courier New" panose="02070309020205020404" pitchFamily="49" charset="0"/>
              </a:rPr>
              <a:t>,</a:t>
            </a:r>
          </a:p>
          <a:p>
            <a:pPr algn="l"/>
            <a:r>
              <a:rPr lang="en-US" sz="800" dirty="0">
                <a:solidFill>
                  <a:srgbClr val="000000"/>
                </a:solidFill>
                <a:latin typeface="Courier New" panose="02070309020205020404" pitchFamily="49" charset="0"/>
              </a:rPr>
              <a:t>   </a:t>
            </a:r>
            <a:r>
              <a:rPr lang="en-US" sz="800" b="0" i="0" dirty="0">
                <a:solidFill>
                  <a:srgbClr val="000000"/>
                </a:solidFill>
                <a:effectLst/>
                <a:latin typeface="Courier New" panose="02070309020205020404" pitchFamily="49" charset="0"/>
              </a:rPr>
              <a:t>},</a:t>
            </a:r>
          </a:p>
          <a:p>
            <a:pPr algn="l"/>
            <a:r>
              <a:rPr lang="en-US" sz="800" b="1"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eventType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"training"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a:t>
            </a:r>
            <a:r>
              <a:rPr lang="en-US" sz="800" b="0" i="0" dirty="0">
                <a:solidFill>
                  <a:srgbClr val="000000"/>
                </a:solidFill>
                <a:effectLst/>
                <a:latin typeface="Courier New" panose="02070309020205020404" pitchFamily="49" charset="0"/>
              </a:rPr>
              <a:t>,</a:t>
            </a:r>
          </a:p>
          <a:p>
            <a:pPr algn="l"/>
            <a:r>
              <a:rPr lang="en-US" sz="800" b="0" i="0" dirty="0">
                <a:solidFill>
                  <a:srgbClr val="000000"/>
                </a:solidFill>
                <a:effectLst/>
                <a:latin typeface="Courier New" panose="02070309020205020404" pitchFamily="49" charset="0"/>
              </a:rPr>
              <a:t>   },</a:t>
            </a:r>
          </a:p>
          <a:p>
            <a:pPr algn="l"/>
            <a:r>
              <a:rPr lang="en-US" sz="800" b="1" i="0" dirty="0">
                <a:solidFill>
                  <a:srgbClr val="000000"/>
                </a:solidFill>
                <a:effectLst/>
                <a:latin typeface="Courier New" panose="02070309020205020404" pitchFamily="49" charset="0"/>
              </a:rPr>
              <a:t>   comments</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parentId</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distance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67872.90625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9028.3369140625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elapsedDuration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9723127.9296875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movingDuration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8932.521057128906</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elevationGain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elevationLoss</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averageSpeed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7.51800012588501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maxSpeed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17.000999450683594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startLatitude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39.07227901741862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startLongitude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-108.558548418805</a:t>
            </a:r>
            <a:r>
              <a:rPr lang="en-US" sz="800" b="0" i="0" dirty="0">
                <a:solidFill>
                  <a:srgbClr val="000000"/>
                </a:solidFill>
                <a:effectLst/>
                <a:latin typeface="Courier New" panose="02070309020205020404" pitchFamily="49" charset="0"/>
              </a:rPr>
              <a:t>,</a:t>
            </a:r>
          </a:p>
        </p:txBody>
      </p:sp>
      <p:sp>
        <p:nvSpPr>
          <p:cNvPr id="10" name="TextBox 9">
            <a:extLst>
              <a:ext uri="{FF2B5EF4-FFF2-40B4-BE49-F238E27FC236}">
                <a16:creationId xmlns:a16="http://schemas.microsoft.com/office/drawing/2014/main" id="{A56E921A-30A5-43D4-8FA8-A714D48E1CCC}"/>
              </a:ext>
            </a:extLst>
          </p:cNvPr>
          <p:cNvSpPr txBox="1"/>
          <p:nvPr/>
        </p:nvSpPr>
        <p:spPr>
          <a:xfrm>
            <a:off x="7244388" y="2246167"/>
            <a:ext cx="4097215" cy="3170099"/>
          </a:xfrm>
          <a:prstGeom prst="rect">
            <a:avLst/>
          </a:prstGeom>
          <a:solidFill>
            <a:schemeClr val="bg1"/>
          </a:solidFill>
        </p:spPr>
        <p:txBody>
          <a:bodyPr wrap="square" rtlCol="0">
            <a:spAutoFit/>
          </a:bodyPr>
          <a:lstStyle/>
          <a:p>
            <a:r>
              <a:rPr lang="en-US" sz="800" dirty="0"/>
              <a:t>&lt;Activities&gt;    </a:t>
            </a:r>
          </a:p>
          <a:p>
            <a:r>
              <a:rPr lang="en-US" sz="800" dirty="0"/>
              <a:t>   &lt;Activity Sport="Biking"&gt;      </a:t>
            </a:r>
          </a:p>
          <a:p>
            <a:r>
              <a:rPr lang="en-US" sz="800" dirty="0"/>
              <a:t>      &lt;Id&gt;2018-08-11T16:19:40.000Z&lt;/Id&gt;     </a:t>
            </a:r>
          </a:p>
          <a:p>
            <a:r>
              <a:rPr lang="en-US" sz="800" dirty="0"/>
              <a:t>      &lt;Lap StartTime="2018-08-11T16:19:40.000Z"&gt;        	&lt;TotalTimeSeconds&gt;330.0&lt;/TotalTimeSeconds&gt;        	&lt;DistanceMeters&gt;1609.35&lt;/DistanceMeters&gt;        	&lt;MaximumSpeed&gt;8.9399995803833&lt;/MaximumSpeed&gt;        	&lt;Calories&gt;53&lt;/Calories&gt;       </a:t>
            </a:r>
          </a:p>
          <a:p>
            <a:r>
              <a:rPr lang="en-US" sz="800" dirty="0"/>
              <a:t>	 &lt;Intensity&gt;Active&lt;/Intensity&gt;        	&lt;TriggerMethod&gt;Manual&lt;/TriggerMethod&gt;        </a:t>
            </a:r>
          </a:p>
          <a:p>
            <a:r>
              <a:rPr lang="en-US" sz="800" dirty="0"/>
              <a:t>	&lt;Track&gt;          </a:t>
            </a:r>
          </a:p>
          <a:p>
            <a:r>
              <a:rPr lang="en-US" sz="800" dirty="0"/>
              <a:t>	   &lt;Trackpoint&gt;            </a:t>
            </a:r>
          </a:p>
          <a:p>
            <a:r>
              <a:rPr lang="en-US" sz="800" dirty="0"/>
              <a:t>	      &lt;Time&gt;2018-08-11T16:19:40.000Z&lt;/Time&gt;            		  	      &lt;Position&gt;              					                 		&lt;LatitudeDegrees&gt;44.91394383832812&lt;/LatitudeDegrees&gt;              		&lt;LongitudeDegrees&gt;-116.0895159188658&lt;/LongitudeDegrees&gt;            	      &lt;/Position&gt;            </a:t>
            </a:r>
          </a:p>
          <a:p>
            <a:r>
              <a:rPr lang="en-US" sz="800" dirty="0"/>
              <a:t>	      &lt;AltitudeMeters&gt;1466.800048828125&lt;/AltitudeMeters&gt;            	 	      &lt;DistanceMeters&gt;0.0&lt;/DistanceMeters&gt;           </a:t>
            </a:r>
          </a:p>
          <a:p>
            <a:r>
              <a:rPr lang="en-US" sz="800" dirty="0"/>
              <a:t>	      &lt;Extensions&gt;              </a:t>
            </a:r>
          </a:p>
          <a:p>
            <a:r>
              <a:rPr lang="en-US" sz="800" dirty="0"/>
              <a:t>	         &lt;ns3:TPX&gt;                </a:t>
            </a:r>
          </a:p>
          <a:p>
            <a:r>
              <a:rPr lang="en-US" sz="800" dirty="0"/>
              <a:t>	      	&lt;ns3:Speed&gt;0.0&lt;/ns3:Speed&gt;              </a:t>
            </a:r>
          </a:p>
          <a:p>
            <a:r>
              <a:rPr lang="en-US" sz="800" dirty="0"/>
              <a:t>	         &lt;/ns3:TPX&gt;            </a:t>
            </a:r>
          </a:p>
          <a:p>
            <a:r>
              <a:rPr lang="en-US" sz="800" dirty="0"/>
              <a:t>	      &lt;/Extensions&gt;          </a:t>
            </a:r>
          </a:p>
          <a:p>
            <a:r>
              <a:rPr lang="en-US" sz="800" dirty="0"/>
              <a:t>	   &lt;/Trackpoint&gt;</a:t>
            </a:r>
          </a:p>
        </p:txBody>
      </p:sp>
      <p:pic>
        <p:nvPicPr>
          <p:cNvPr id="2058" name="Picture 10">
            <a:extLst>
              <a:ext uri="{FF2B5EF4-FFF2-40B4-BE49-F238E27FC236}">
                <a16:creationId xmlns:a16="http://schemas.microsoft.com/office/drawing/2014/main" id="{E55F42EA-877B-4162-9AA7-47F212D905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64363" y="845853"/>
            <a:ext cx="848318" cy="107722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A53A502-141E-4080-A8C8-C1D991E84DF9}"/>
              </a:ext>
            </a:extLst>
          </p:cNvPr>
          <p:cNvSpPr/>
          <p:nvPr/>
        </p:nvSpPr>
        <p:spPr>
          <a:xfrm>
            <a:off x="7244388" y="1142196"/>
            <a:ext cx="633646"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BEBAD7-2C1B-4A4B-8C94-CD4B3352E6EF}"/>
              </a:ext>
            </a:extLst>
          </p:cNvPr>
          <p:cNvSpPr/>
          <p:nvPr/>
        </p:nvSpPr>
        <p:spPr>
          <a:xfrm>
            <a:off x="9576812" y="1151151"/>
            <a:ext cx="639348"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12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0" y="214685"/>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rmAutofit fontScale="90000"/>
          </a:bodyPr>
          <a:lstStyle/>
          <a:p>
            <a:pPr algn="l"/>
            <a:r>
              <a:rPr lang="en-US" dirty="0"/>
              <a:t>Data Extraction Process</a:t>
            </a:r>
          </a:p>
        </p:txBody>
      </p:sp>
      <p:sp>
        <p:nvSpPr>
          <p:cNvPr id="8" name="TextBox 7">
            <a:extLst>
              <a:ext uri="{FF2B5EF4-FFF2-40B4-BE49-F238E27FC236}">
                <a16:creationId xmlns:a16="http://schemas.microsoft.com/office/drawing/2014/main" id="{1DFCE018-37BA-43A2-B8AB-496B58CEFBFE}"/>
              </a:ext>
            </a:extLst>
          </p:cNvPr>
          <p:cNvSpPr txBox="1"/>
          <p:nvPr/>
        </p:nvSpPr>
        <p:spPr>
          <a:xfrm>
            <a:off x="7852634" y="1653862"/>
            <a:ext cx="2883877" cy="3231654"/>
          </a:xfrm>
          <a:prstGeom prst="rect">
            <a:avLst/>
          </a:prstGeom>
          <a:noFill/>
        </p:spPr>
        <p:txBody>
          <a:bodyPr wrap="square" rtlCol="0">
            <a:spAutoFit/>
          </a:bodyPr>
          <a:lstStyle/>
          <a:p>
            <a:pPr marL="285750" indent="-285750">
              <a:buFont typeface="Arial" panose="020B0604020202020204" pitchFamily="34" charset="0"/>
              <a:buChar char="•"/>
            </a:pPr>
            <a:r>
              <a:rPr lang="en-US" sz="2000" dirty="0"/>
              <a:t>Extract data from .tcx files and add to Postgres DB</a:t>
            </a:r>
          </a:p>
          <a:p>
            <a:pPr marL="742950" lvl="1" indent="-285750">
              <a:buFont typeface="Arial" panose="020B0604020202020204" pitchFamily="34" charset="0"/>
              <a:buChar char="•"/>
            </a:pPr>
            <a:r>
              <a:rPr lang="en-US" sz="2000" dirty="0">
                <a:solidFill>
                  <a:srgbClr val="FFC000"/>
                </a:solidFill>
              </a:rPr>
              <a:t>Os.walk</a:t>
            </a:r>
          </a:p>
          <a:p>
            <a:pPr marL="742950" lvl="1" indent="-285750">
              <a:buFont typeface="Arial" panose="020B0604020202020204" pitchFamily="34" charset="0"/>
              <a:buChar char="•"/>
            </a:pPr>
            <a:r>
              <a:rPr lang="en-US" sz="2000" dirty="0">
                <a:solidFill>
                  <a:srgbClr val="FFC000"/>
                </a:solidFill>
              </a:rPr>
              <a:t>Tcxparser</a:t>
            </a:r>
          </a:p>
          <a:p>
            <a:pPr marL="742950" lvl="1" indent="-285750">
              <a:buFont typeface="Arial" panose="020B0604020202020204" pitchFamily="34" charset="0"/>
              <a:buChar char="•"/>
            </a:pPr>
            <a:r>
              <a:rPr lang="en-US" sz="2000" dirty="0">
                <a:solidFill>
                  <a:srgbClr val="FFC000"/>
                </a:solidFill>
              </a:rPr>
              <a:t>Lxml</a:t>
            </a:r>
          </a:p>
          <a:p>
            <a:pPr marL="742950" lvl="1" indent="-285750">
              <a:buFont typeface="Arial" panose="020B0604020202020204" pitchFamily="34" charset="0"/>
              <a:buChar char="•"/>
            </a:pPr>
            <a:r>
              <a:rPr lang="en-US" sz="2000" dirty="0">
                <a:solidFill>
                  <a:srgbClr val="FFC000"/>
                </a:solidFill>
              </a:rPr>
              <a:t>SQLAlchemy</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pic>
        <p:nvPicPr>
          <p:cNvPr id="4" name="Picture 3">
            <a:extLst>
              <a:ext uri="{FF2B5EF4-FFF2-40B4-BE49-F238E27FC236}">
                <a16:creationId xmlns:a16="http://schemas.microsoft.com/office/drawing/2014/main" id="{33DCFB03-561E-1C49-B0EF-FA0BE7589E22}"/>
              </a:ext>
            </a:extLst>
          </p:cNvPr>
          <p:cNvPicPr>
            <a:picLocks noChangeAspect="1"/>
          </p:cNvPicPr>
          <p:nvPr/>
        </p:nvPicPr>
        <p:blipFill>
          <a:blip r:embed="rId4"/>
          <a:stretch>
            <a:fillRect/>
          </a:stretch>
        </p:blipFill>
        <p:spPr>
          <a:xfrm>
            <a:off x="1301696" y="1882135"/>
            <a:ext cx="5903776" cy="1328350"/>
          </a:xfrm>
          <a:prstGeom prst="rect">
            <a:avLst/>
          </a:prstGeom>
        </p:spPr>
      </p:pic>
      <p:pic>
        <p:nvPicPr>
          <p:cNvPr id="15" name="Picture 14" descr="Text&#10;&#10;Description automatically generated">
            <a:extLst>
              <a:ext uri="{FF2B5EF4-FFF2-40B4-BE49-F238E27FC236}">
                <a16:creationId xmlns:a16="http://schemas.microsoft.com/office/drawing/2014/main" id="{1C8EE26A-2864-8F4D-A686-2E0A5BB63248}"/>
              </a:ext>
            </a:extLst>
          </p:cNvPr>
          <p:cNvPicPr>
            <a:picLocks noChangeAspect="1"/>
          </p:cNvPicPr>
          <p:nvPr/>
        </p:nvPicPr>
        <p:blipFill>
          <a:blip r:embed="rId5"/>
          <a:stretch>
            <a:fillRect/>
          </a:stretch>
        </p:blipFill>
        <p:spPr>
          <a:xfrm>
            <a:off x="5791802" y="4445720"/>
            <a:ext cx="5405022" cy="2062641"/>
          </a:xfrm>
          <a:prstGeom prst="rect">
            <a:avLst/>
          </a:prstGeom>
        </p:spPr>
      </p:pic>
      <p:pic>
        <p:nvPicPr>
          <p:cNvPr id="19" name="Picture 18" descr="Text&#10;&#10;Description automatically generated">
            <a:extLst>
              <a:ext uri="{FF2B5EF4-FFF2-40B4-BE49-F238E27FC236}">
                <a16:creationId xmlns:a16="http://schemas.microsoft.com/office/drawing/2014/main" id="{997CDE31-0A5F-A340-B5D9-6AC0F424391C}"/>
              </a:ext>
            </a:extLst>
          </p:cNvPr>
          <p:cNvPicPr>
            <a:picLocks noChangeAspect="1"/>
          </p:cNvPicPr>
          <p:nvPr/>
        </p:nvPicPr>
        <p:blipFill>
          <a:blip r:embed="rId6"/>
          <a:stretch>
            <a:fillRect/>
          </a:stretch>
        </p:blipFill>
        <p:spPr>
          <a:xfrm>
            <a:off x="1301695" y="4445719"/>
            <a:ext cx="3695565" cy="2062641"/>
          </a:xfrm>
          <a:prstGeom prst="rect">
            <a:avLst/>
          </a:prstGeom>
        </p:spPr>
      </p:pic>
    </p:spTree>
    <p:extLst>
      <p:ext uri="{BB962C8B-B14F-4D97-AF65-F5344CB8AC3E}">
        <p14:creationId xmlns:p14="http://schemas.microsoft.com/office/powerpoint/2010/main" val="309267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8319"/>
            <a:ext cx="12191695" cy="6839681"/>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Autofit/>
          </a:bodyPr>
          <a:lstStyle/>
          <a:p>
            <a:pPr algn="l"/>
            <a:r>
              <a:rPr lang="en-US" dirty="0"/>
              <a:t>Database Structure</a:t>
            </a:r>
          </a:p>
        </p:txBody>
      </p:sp>
      <p:sp>
        <p:nvSpPr>
          <p:cNvPr id="11" name="TextBox 10">
            <a:extLst>
              <a:ext uri="{FF2B5EF4-FFF2-40B4-BE49-F238E27FC236}">
                <a16:creationId xmlns:a16="http://schemas.microsoft.com/office/drawing/2014/main" id="{8099BE89-E8DC-B349-B8B1-FCDE6FB9647B}"/>
              </a:ext>
            </a:extLst>
          </p:cNvPr>
          <p:cNvSpPr txBox="1"/>
          <p:nvPr/>
        </p:nvSpPr>
        <p:spPr>
          <a:xfrm>
            <a:off x="5054566" y="4636097"/>
            <a:ext cx="2069370" cy="369332"/>
          </a:xfrm>
          <a:prstGeom prst="rect">
            <a:avLst/>
          </a:prstGeom>
          <a:noFill/>
        </p:spPr>
        <p:txBody>
          <a:bodyPr wrap="square" rtlCol="0">
            <a:spAutoFit/>
          </a:bodyPr>
          <a:lstStyle/>
          <a:p>
            <a:r>
              <a:rPr lang="en-US" dirty="0"/>
              <a:t>Trackpoints Table</a:t>
            </a:r>
          </a:p>
        </p:txBody>
      </p:sp>
      <p:sp>
        <p:nvSpPr>
          <p:cNvPr id="12" name="TextBox 11">
            <a:extLst>
              <a:ext uri="{FF2B5EF4-FFF2-40B4-BE49-F238E27FC236}">
                <a16:creationId xmlns:a16="http://schemas.microsoft.com/office/drawing/2014/main" id="{06B181A0-7AC5-BC4B-8C08-5585E356077E}"/>
              </a:ext>
            </a:extLst>
          </p:cNvPr>
          <p:cNvSpPr txBox="1"/>
          <p:nvPr/>
        </p:nvSpPr>
        <p:spPr>
          <a:xfrm>
            <a:off x="5245714" y="2299802"/>
            <a:ext cx="1700265" cy="369332"/>
          </a:xfrm>
          <a:prstGeom prst="rect">
            <a:avLst/>
          </a:prstGeom>
          <a:noFill/>
        </p:spPr>
        <p:txBody>
          <a:bodyPr wrap="square" rtlCol="0">
            <a:spAutoFit/>
          </a:bodyPr>
          <a:lstStyle/>
          <a:p>
            <a:r>
              <a:rPr lang="en-US" dirty="0"/>
              <a:t>Activities Table</a:t>
            </a:r>
          </a:p>
        </p:txBody>
      </p:sp>
      <p:pic>
        <p:nvPicPr>
          <p:cNvPr id="14" name="Picture 13" descr="Table&#10;&#10;Description automatically generated">
            <a:extLst>
              <a:ext uri="{FF2B5EF4-FFF2-40B4-BE49-F238E27FC236}">
                <a16:creationId xmlns:a16="http://schemas.microsoft.com/office/drawing/2014/main" id="{EE4994DB-3F91-7D45-907A-DEBA68F70462}"/>
              </a:ext>
            </a:extLst>
          </p:cNvPr>
          <p:cNvPicPr>
            <a:picLocks noChangeAspect="1"/>
          </p:cNvPicPr>
          <p:nvPr/>
        </p:nvPicPr>
        <p:blipFill>
          <a:blip r:embed="rId4"/>
          <a:stretch>
            <a:fillRect/>
          </a:stretch>
        </p:blipFill>
        <p:spPr>
          <a:xfrm>
            <a:off x="1028319" y="2732801"/>
            <a:ext cx="10108670" cy="1839629"/>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E9ACB1F0-6CA3-F94B-8BC9-EB70695D1DC7}"/>
              </a:ext>
            </a:extLst>
          </p:cNvPr>
          <p:cNvPicPr>
            <a:picLocks noChangeAspect="1"/>
          </p:cNvPicPr>
          <p:nvPr/>
        </p:nvPicPr>
        <p:blipFill>
          <a:blip r:embed="rId5"/>
          <a:stretch>
            <a:fillRect/>
          </a:stretch>
        </p:blipFill>
        <p:spPr>
          <a:xfrm>
            <a:off x="1034916" y="5056816"/>
            <a:ext cx="10108670" cy="172247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F2EA0B6-1488-2042-AB86-C0D06D9E6546}"/>
              </a:ext>
            </a:extLst>
          </p:cNvPr>
          <p:cNvPicPr>
            <a:picLocks noChangeAspect="1"/>
          </p:cNvPicPr>
          <p:nvPr/>
        </p:nvPicPr>
        <p:blipFill>
          <a:blip r:embed="rId6"/>
          <a:stretch>
            <a:fillRect/>
          </a:stretch>
        </p:blipFill>
        <p:spPr>
          <a:xfrm>
            <a:off x="7699900" y="371119"/>
            <a:ext cx="3427277" cy="2266492"/>
          </a:xfrm>
          <a:prstGeom prst="rect">
            <a:avLst/>
          </a:prstGeom>
        </p:spPr>
      </p:pic>
      <p:sp>
        <p:nvSpPr>
          <p:cNvPr id="9" name="TextBox 8">
            <a:extLst>
              <a:ext uri="{FF2B5EF4-FFF2-40B4-BE49-F238E27FC236}">
                <a16:creationId xmlns:a16="http://schemas.microsoft.com/office/drawing/2014/main" id="{A33DDD16-C8EB-4746-858C-4EEC2B85C2BB}"/>
              </a:ext>
            </a:extLst>
          </p:cNvPr>
          <p:cNvSpPr txBox="1"/>
          <p:nvPr/>
        </p:nvSpPr>
        <p:spPr>
          <a:xfrm>
            <a:off x="7716309" y="0"/>
            <a:ext cx="3427277" cy="369332"/>
          </a:xfrm>
          <a:prstGeom prst="rect">
            <a:avLst/>
          </a:prstGeom>
          <a:solidFill>
            <a:srgbClr val="002060"/>
          </a:solidFill>
        </p:spPr>
        <p:txBody>
          <a:bodyPr wrap="square" rtlCol="0">
            <a:spAutoFit/>
          </a:bodyPr>
          <a:lstStyle/>
          <a:p>
            <a:pPr algn="ctr"/>
            <a:r>
              <a:rPr lang="en-US" dirty="0"/>
              <a:t>Fitness Tracker Data Model</a:t>
            </a:r>
          </a:p>
        </p:txBody>
      </p:sp>
    </p:spTree>
    <p:extLst>
      <p:ext uri="{BB962C8B-B14F-4D97-AF65-F5344CB8AC3E}">
        <p14:creationId xmlns:p14="http://schemas.microsoft.com/office/powerpoint/2010/main" val="325846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0"/>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rmAutofit fontScale="90000"/>
          </a:bodyPr>
          <a:lstStyle/>
          <a:p>
            <a:pPr algn="l"/>
            <a:r>
              <a:rPr lang="en-US" dirty="0"/>
              <a:t>Flask API</a:t>
            </a:r>
          </a:p>
        </p:txBody>
      </p:sp>
      <p:sp>
        <p:nvSpPr>
          <p:cNvPr id="8" name="TextBox 7">
            <a:extLst>
              <a:ext uri="{FF2B5EF4-FFF2-40B4-BE49-F238E27FC236}">
                <a16:creationId xmlns:a16="http://schemas.microsoft.com/office/drawing/2014/main" id="{1DFCE018-37BA-43A2-B8AB-496B58CEFBFE}"/>
              </a:ext>
            </a:extLst>
          </p:cNvPr>
          <p:cNvSpPr txBox="1"/>
          <p:nvPr/>
        </p:nvSpPr>
        <p:spPr>
          <a:xfrm>
            <a:off x="1049073" y="1962426"/>
            <a:ext cx="2883877" cy="4185761"/>
          </a:xfrm>
          <a:prstGeom prst="rect">
            <a:avLst/>
          </a:prstGeom>
          <a:noFill/>
        </p:spPr>
        <p:txBody>
          <a:bodyPr wrap="square" rtlCol="0">
            <a:spAutoFit/>
          </a:bodyPr>
          <a:lstStyle/>
          <a:p>
            <a:pPr marL="285750" indent="-285750">
              <a:buFont typeface="Arial" panose="020B0604020202020204" pitchFamily="34" charset="0"/>
              <a:buChar char="•"/>
            </a:pPr>
            <a:r>
              <a:rPr lang="en-US" sz="2400" dirty="0"/>
              <a:t>Returns:</a:t>
            </a:r>
          </a:p>
          <a:p>
            <a:endParaRPr lang="en-US" sz="2000" dirty="0"/>
          </a:p>
          <a:p>
            <a:pPr marL="800100" lvl="1" indent="-342900">
              <a:buAutoNum type="arabicParenR"/>
            </a:pPr>
            <a:r>
              <a:rPr lang="en-US" dirty="0"/>
              <a:t>Activity summary Data</a:t>
            </a:r>
          </a:p>
          <a:p>
            <a:pPr marL="800100" lvl="1" indent="-342900">
              <a:buFontTx/>
              <a:buAutoNum type="arabicParenR"/>
            </a:pPr>
            <a:r>
              <a:rPr lang="en-US" dirty="0"/>
              <a:t>Individual trackpoint data</a:t>
            </a:r>
          </a:p>
          <a:p>
            <a:pPr marL="800100" lvl="1" indent="-342900">
              <a:buFontTx/>
              <a:buAutoNum type="arabicParenR"/>
            </a:pPr>
            <a:r>
              <a:rPr lang="en-US" dirty="0" err="1"/>
              <a:t>Geojson</a:t>
            </a:r>
            <a:endParaRPr lang="en-US" dirty="0"/>
          </a:p>
          <a:p>
            <a:pPr marL="800100" lvl="1" indent="-342900">
              <a:buFontTx/>
              <a:buAutoNum type="arabicParenR"/>
            </a:pPr>
            <a:r>
              <a:rPr lang="en-US" dirty="0"/>
              <a:t>Unique id numbers</a:t>
            </a:r>
          </a:p>
          <a:p>
            <a:pPr marL="800100" lvl="1" indent="-342900">
              <a:buAutoNum type="arabicParenR"/>
            </a:pPr>
            <a:endParaRPr lang="en-US" sz="1600" dirty="0"/>
          </a:p>
          <a:p>
            <a:pPr marL="800100" lvl="1" indent="-342900">
              <a:buAutoNum type="arabicParen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pic>
        <p:nvPicPr>
          <p:cNvPr id="5" name="Picture 4" descr="A picture containing text&#10;&#10;Description automatically generated">
            <a:extLst>
              <a:ext uri="{FF2B5EF4-FFF2-40B4-BE49-F238E27FC236}">
                <a16:creationId xmlns:a16="http://schemas.microsoft.com/office/drawing/2014/main" id="{DDF4DBBA-BF54-904C-9836-329B7425A132}"/>
              </a:ext>
            </a:extLst>
          </p:cNvPr>
          <p:cNvPicPr>
            <a:picLocks noChangeAspect="1"/>
          </p:cNvPicPr>
          <p:nvPr/>
        </p:nvPicPr>
        <p:blipFill>
          <a:blip r:embed="rId4"/>
          <a:stretch>
            <a:fillRect/>
          </a:stretch>
        </p:blipFill>
        <p:spPr>
          <a:xfrm>
            <a:off x="7716011" y="1803400"/>
            <a:ext cx="3574105" cy="429563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47FC34A-1C69-114B-93F0-69D1147DFAEB}"/>
              </a:ext>
            </a:extLst>
          </p:cNvPr>
          <p:cNvPicPr>
            <a:picLocks noChangeAspect="1"/>
          </p:cNvPicPr>
          <p:nvPr/>
        </p:nvPicPr>
        <p:blipFill>
          <a:blip r:embed="rId5"/>
          <a:stretch>
            <a:fillRect/>
          </a:stretch>
        </p:blipFill>
        <p:spPr>
          <a:xfrm>
            <a:off x="4595882" y="1762227"/>
            <a:ext cx="2508613" cy="1633515"/>
          </a:xfrm>
          <a:prstGeom prst="rect">
            <a:avLst/>
          </a:prstGeom>
        </p:spPr>
      </p:pic>
      <p:sp>
        <p:nvSpPr>
          <p:cNvPr id="10" name="TextBox 9">
            <a:extLst>
              <a:ext uri="{FF2B5EF4-FFF2-40B4-BE49-F238E27FC236}">
                <a16:creationId xmlns:a16="http://schemas.microsoft.com/office/drawing/2014/main" id="{3F6CA63E-32B6-3746-9173-49CA75D9DFA7}"/>
              </a:ext>
            </a:extLst>
          </p:cNvPr>
          <p:cNvSpPr txBox="1"/>
          <p:nvPr/>
        </p:nvSpPr>
        <p:spPr>
          <a:xfrm>
            <a:off x="4834528" y="1392895"/>
            <a:ext cx="2031325" cy="369332"/>
          </a:xfrm>
          <a:prstGeom prst="rect">
            <a:avLst/>
          </a:prstGeom>
          <a:noFill/>
        </p:spPr>
        <p:txBody>
          <a:bodyPr wrap="none" rtlCol="0">
            <a:spAutoFit/>
          </a:bodyPr>
          <a:lstStyle/>
          <a:p>
            <a:r>
              <a:rPr lang="en-US" dirty="0"/>
              <a:t>Activity Summary</a:t>
            </a:r>
          </a:p>
        </p:txBody>
      </p:sp>
      <p:sp>
        <p:nvSpPr>
          <p:cNvPr id="11" name="TextBox 10">
            <a:extLst>
              <a:ext uri="{FF2B5EF4-FFF2-40B4-BE49-F238E27FC236}">
                <a16:creationId xmlns:a16="http://schemas.microsoft.com/office/drawing/2014/main" id="{7F922E5F-339E-F341-BD5A-CBB16EF87300}"/>
              </a:ext>
            </a:extLst>
          </p:cNvPr>
          <p:cNvSpPr txBox="1"/>
          <p:nvPr/>
        </p:nvSpPr>
        <p:spPr>
          <a:xfrm>
            <a:off x="8301419" y="1392895"/>
            <a:ext cx="2403287" cy="369332"/>
          </a:xfrm>
          <a:prstGeom prst="rect">
            <a:avLst/>
          </a:prstGeom>
          <a:noFill/>
        </p:spPr>
        <p:txBody>
          <a:bodyPr wrap="none" rtlCol="0">
            <a:spAutoFit/>
          </a:bodyPr>
          <a:lstStyle/>
          <a:p>
            <a:r>
              <a:rPr lang="en-US" dirty="0"/>
              <a:t>Individual Trackpoints</a:t>
            </a:r>
          </a:p>
        </p:txBody>
      </p:sp>
      <p:pic>
        <p:nvPicPr>
          <p:cNvPr id="13" name="Picture 12" descr="A picture containing table&#10;&#10;Description automatically generated">
            <a:extLst>
              <a:ext uri="{FF2B5EF4-FFF2-40B4-BE49-F238E27FC236}">
                <a16:creationId xmlns:a16="http://schemas.microsoft.com/office/drawing/2014/main" id="{F89D872D-50DE-7542-99FC-0ED02890D4AE}"/>
              </a:ext>
            </a:extLst>
          </p:cNvPr>
          <p:cNvPicPr>
            <a:picLocks noChangeAspect="1"/>
          </p:cNvPicPr>
          <p:nvPr/>
        </p:nvPicPr>
        <p:blipFill>
          <a:blip r:embed="rId6"/>
          <a:stretch>
            <a:fillRect/>
          </a:stretch>
        </p:blipFill>
        <p:spPr>
          <a:xfrm>
            <a:off x="4408250" y="3951219"/>
            <a:ext cx="2883876" cy="2636687"/>
          </a:xfrm>
          <a:prstGeom prst="rect">
            <a:avLst/>
          </a:prstGeom>
        </p:spPr>
      </p:pic>
      <p:sp>
        <p:nvSpPr>
          <p:cNvPr id="17" name="TextBox 16">
            <a:extLst>
              <a:ext uri="{FF2B5EF4-FFF2-40B4-BE49-F238E27FC236}">
                <a16:creationId xmlns:a16="http://schemas.microsoft.com/office/drawing/2014/main" id="{CD338F5A-1DDA-0D4B-95C9-A66E8DA2423D}"/>
              </a:ext>
            </a:extLst>
          </p:cNvPr>
          <p:cNvSpPr txBox="1"/>
          <p:nvPr/>
        </p:nvSpPr>
        <p:spPr>
          <a:xfrm>
            <a:off x="5270482" y="3550863"/>
            <a:ext cx="1107996" cy="369332"/>
          </a:xfrm>
          <a:prstGeom prst="rect">
            <a:avLst/>
          </a:prstGeom>
          <a:noFill/>
        </p:spPr>
        <p:txBody>
          <a:bodyPr wrap="none" rtlCol="0">
            <a:spAutoFit/>
          </a:bodyPr>
          <a:lstStyle/>
          <a:p>
            <a:r>
              <a:rPr lang="en-US" dirty="0"/>
              <a:t>GeoJson</a:t>
            </a:r>
          </a:p>
        </p:txBody>
      </p:sp>
    </p:spTree>
    <p:extLst>
      <p:ext uri="{BB962C8B-B14F-4D97-AF65-F5344CB8AC3E}">
        <p14:creationId xmlns:p14="http://schemas.microsoft.com/office/powerpoint/2010/main" val="2352004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Creating the Dashboard</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Graph">
            <a:extLst>
              <a:ext uri="{FF2B5EF4-FFF2-40B4-BE49-F238E27FC236}">
                <a16:creationId xmlns:a16="http://schemas.microsoft.com/office/drawing/2014/main" id="{97DC8987-48FD-4832-8BD1-00968ACCA523}"/>
              </a:ext>
            </a:extLst>
          </p:cNvPr>
          <p:cNvPicPr>
            <a:picLocks noChangeAspect="1"/>
          </p:cNvPicPr>
          <p:nvPr/>
        </p:nvPicPr>
        <p:blipFill>
          <a:blip r:embed="rId8"/>
          <a:srcRect t="4999" b="4999"/>
          <a:stretch/>
        </p:blipFill>
        <p:spPr>
          <a:xfrm>
            <a:off x="19851" y="10"/>
            <a:ext cx="12191695" cy="6857990"/>
          </a:xfrm>
          <a:prstGeom prst="rect">
            <a:avLst/>
          </a:prstGeom>
          <a:solidFill>
            <a:schemeClr val="bg2"/>
          </a:solidFill>
        </p:spPr>
      </p:pic>
      <p:pic>
        <p:nvPicPr>
          <p:cNvPr id="5" name="Picture 4">
            <a:extLst>
              <a:ext uri="{FF2B5EF4-FFF2-40B4-BE49-F238E27FC236}">
                <a16:creationId xmlns:a16="http://schemas.microsoft.com/office/drawing/2014/main" id="{0498A2B0-6E14-AF4A-8273-C85E4E2D372E}"/>
              </a:ext>
            </a:extLst>
          </p:cNvPr>
          <p:cNvPicPr>
            <a:picLocks noChangeAspect="1"/>
          </p:cNvPicPr>
          <p:nvPr/>
        </p:nvPicPr>
        <p:blipFill>
          <a:blip r:embed="rId9"/>
          <a:stretch>
            <a:fillRect/>
          </a:stretch>
        </p:blipFill>
        <p:spPr>
          <a:xfrm>
            <a:off x="856675" y="2983681"/>
            <a:ext cx="4141397" cy="3771314"/>
          </a:xfrm>
          <a:prstGeom prst="rect">
            <a:avLst/>
          </a:prstGeom>
        </p:spPr>
      </p:pic>
      <p:pic>
        <p:nvPicPr>
          <p:cNvPr id="7" name="Picture 6">
            <a:extLst>
              <a:ext uri="{FF2B5EF4-FFF2-40B4-BE49-F238E27FC236}">
                <a16:creationId xmlns:a16="http://schemas.microsoft.com/office/drawing/2014/main" id="{9983F749-821F-4B4E-8545-ED64C20DE91A}"/>
              </a:ext>
            </a:extLst>
          </p:cNvPr>
          <p:cNvPicPr>
            <a:picLocks noChangeAspect="1"/>
          </p:cNvPicPr>
          <p:nvPr/>
        </p:nvPicPr>
        <p:blipFill>
          <a:blip r:embed="rId10"/>
          <a:stretch>
            <a:fillRect/>
          </a:stretch>
        </p:blipFill>
        <p:spPr>
          <a:xfrm>
            <a:off x="11647" y="103004"/>
            <a:ext cx="1616038" cy="1616038"/>
          </a:xfrm>
          <a:prstGeom prst="rect">
            <a:avLst/>
          </a:prstGeom>
        </p:spPr>
      </p:pic>
      <p:sp>
        <p:nvSpPr>
          <p:cNvPr id="8" name="TextBox 7">
            <a:extLst>
              <a:ext uri="{FF2B5EF4-FFF2-40B4-BE49-F238E27FC236}">
                <a16:creationId xmlns:a16="http://schemas.microsoft.com/office/drawing/2014/main" id="{E104DEEA-580E-3649-AE37-E245B143CC89}"/>
              </a:ext>
            </a:extLst>
          </p:cNvPr>
          <p:cNvSpPr txBox="1"/>
          <p:nvPr/>
        </p:nvSpPr>
        <p:spPr>
          <a:xfrm>
            <a:off x="1808936" y="103004"/>
            <a:ext cx="5639935" cy="2777683"/>
          </a:xfrm>
          <a:prstGeom prst="rect">
            <a:avLst/>
          </a:prstGeom>
          <a:solidFill>
            <a:srgbClr val="002060"/>
          </a:solidFill>
        </p:spPr>
        <p:txBody>
          <a:bodyPr wrap="square" bIns="0" rtlCol="0">
            <a:spAutoFit/>
          </a:bodyPr>
          <a:lstStyle/>
          <a:p>
            <a:r>
              <a:rPr lang="en-US" dirty="0"/>
              <a:t>We are using Amazon Web Services to host our application.</a:t>
            </a:r>
          </a:p>
          <a:p>
            <a:r>
              <a:rPr lang="en-US" dirty="0"/>
              <a:t>Utilizing:</a:t>
            </a:r>
          </a:p>
          <a:p>
            <a:pPr>
              <a:lnSpc>
                <a:spcPts val="460"/>
              </a:lnSpc>
            </a:pPr>
            <a:endParaRPr lang="en-US" dirty="0"/>
          </a:p>
          <a:p>
            <a:pPr marL="285750" indent="-285750">
              <a:spcAft>
                <a:spcPts val="500"/>
              </a:spcAft>
              <a:buSzPct val="120000"/>
              <a:buFont typeface=".Apple Color Emoji UI"/>
              <a:buChar char="🏃‍♀️"/>
            </a:pPr>
            <a:r>
              <a:rPr lang="en-US" dirty="0"/>
              <a:t>Virtual Private Cloud</a:t>
            </a:r>
          </a:p>
          <a:p>
            <a:pPr marL="285750" indent="-285750">
              <a:spcAft>
                <a:spcPts val="500"/>
              </a:spcAft>
              <a:buSzPct val="120000"/>
              <a:buFont typeface=".Apple Color Emoji UI"/>
              <a:buChar char="🏃‍♀️"/>
            </a:pPr>
            <a:r>
              <a:rPr lang="en-US" dirty="0"/>
              <a:t>Private Database RDS: PostgreSQL accessible via the Web Server.</a:t>
            </a:r>
          </a:p>
          <a:p>
            <a:pPr marL="285750" indent="-285750">
              <a:buSzPct val="120000"/>
              <a:buFont typeface=".Apple Color Emoji UI"/>
              <a:buChar char="🏃‍♀️"/>
            </a:pPr>
            <a:r>
              <a:rPr lang="en-US" dirty="0"/>
              <a:t>Publicly Accessible Web Server EC2: accessible via public IP 44.226.218.35</a:t>
            </a:r>
          </a:p>
          <a:p>
            <a:pPr marL="285750" indent="-285750">
              <a:buFont typeface=".Apple Color Emoji UI"/>
              <a:buChar char="🏃‍♀️"/>
            </a:pPr>
            <a:endParaRPr lang="en-US" dirty="0"/>
          </a:p>
        </p:txBody>
      </p:sp>
      <p:sp>
        <p:nvSpPr>
          <p:cNvPr id="11" name="TextBox 10">
            <a:extLst>
              <a:ext uri="{FF2B5EF4-FFF2-40B4-BE49-F238E27FC236}">
                <a16:creationId xmlns:a16="http://schemas.microsoft.com/office/drawing/2014/main" id="{DDAD9B07-29CB-C844-8121-D95029885D41}"/>
              </a:ext>
            </a:extLst>
          </p:cNvPr>
          <p:cNvSpPr txBox="1"/>
          <p:nvPr/>
        </p:nvSpPr>
        <p:spPr>
          <a:xfrm>
            <a:off x="6234950" y="2939179"/>
            <a:ext cx="5463251" cy="3970318"/>
          </a:xfrm>
          <a:prstGeom prst="rect">
            <a:avLst/>
          </a:prstGeom>
          <a:gradFill>
            <a:gsLst>
              <a:gs pos="100000">
                <a:srgbClr val="002060">
                  <a:alpha val="32000"/>
                </a:srgbClr>
              </a:gs>
              <a:gs pos="93812">
                <a:srgbClr val="002060"/>
              </a:gs>
              <a:gs pos="87625">
                <a:srgbClr val="002060"/>
              </a:gs>
              <a:gs pos="75250">
                <a:srgbClr val="002060"/>
              </a:gs>
              <a:gs pos="50500">
                <a:srgbClr val="202020"/>
              </a:gs>
              <a:gs pos="100000">
                <a:srgbClr val="3F403F"/>
              </a:gs>
              <a:gs pos="100000">
                <a:srgbClr val="002060"/>
              </a:gs>
              <a:gs pos="1000">
                <a:schemeClr val="bg1"/>
              </a:gs>
            </a:gsLst>
            <a:lin ang="5400000" scaled="1"/>
          </a:gradFill>
        </p:spPr>
        <p:txBody>
          <a:bodyPr wrap="square" rtlCol="0">
            <a:spAutoFit/>
          </a:bodyPr>
          <a:lstStyle/>
          <a:p>
            <a:r>
              <a:rPr lang="en-US" dirty="0"/>
              <a:t>Both the Relational Database Service (RDS) and the Elastic Compute Cloud (EC2) instances have their own Network Interface.  These interfaces are managed through security groups which define inbound and outbound rules for IP addresses and port number ranges.</a:t>
            </a:r>
          </a:p>
          <a:p>
            <a:r>
              <a:rPr lang="en-US" dirty="0"/>
              <a:t>Managing the PostgreSQL database is accomplished through an SSH Tunnel to the Web server.  Once this connection is established a request for connection is sent to the database that originates from the Web Server inside the Virtual Private Cloud. The port is specified for the connection and the </a:t>
            </a:r>
            <a:r>
              <a:rPr lang="en-US" dirty="0" err="1"/>
              <a:t>enpoint</a:t>
            </a:r>
            <a:r>
              <a:rPr lang="en-US" dirty="0"/>
              <a:t> address is passed through the designated port to the database.</a:t>
            </a:r>
          </a:p>
        </p:txBody>
      </p:sp>
    </p:spTree>
    <p:extLst>
      <p:ext uri="{BB962C8B-B14F-4D97-AF65-F5344CB8AC3E}">
        <p14:creationId xmlns:p14="http://schemas.microsoft.com/office/powerpoint/2010/main" val="203602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93B69C-0B05-4F8C-82F9-4EE65BBB10C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1168" y="265775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Creating the Dashboard</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Person swimming">
            <a:extLst>
              <a:ext uri="{FF2B5EF4-FFF2-40B4-BE49-F238E27FC236}">
                <a16:creationId xmlns:a16="http://schemas.microsoft.com/office/drawing/2014/main" id="{97DC8987-48FD-4832-8BD1-00968ACCA523}"/>
              </a:ext>
            </a:extLst>
          </p:cNvPr>
          <p:cNvPicPr>
            <a:picLocks noChangeAspect="1"/>
          </p:cNvPicPr>
          <p:nvPr/>
        </p:nvPicPr>
        <p:blipFill rotWithShape="1">
          <a:blip r:embed="rId10"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103936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E3E9-7009-4BCF-B389-320A163275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55A0BE-7C34-4275-BAF7-E1D72918FB70}"/>
              </a:ext>
            </a:extLst>
          </p:cNvPr>
          <p:cNvSpPr>
            <a:spLocks noGrp="1"/>
          </p:cNvSpPr>
          <p:nvPr>
            <p:ph idx="1"/>
          </p:nvPr>
        </p:nvSpPr>
        <p:spPr/>
        <p:txBody>
          <a:bodyPr/>
          <a:lstStyle/>
          <a:p>
            <a:endParaRPr lang="en-US" dirty="0"/>
          </a:p>
        </p:txBody>
      </p:sp>
      <p:pic>
        <p:nvPicPr>
          <p:cNvPr id="5" name="Picture 4" descr="Person swimming">
            <a:extLst>
              <a:ext uri="{FF2B5EF4-FFF2-40B4-BE49-F238E27FC236}">
                <a16:creationId xmlns:a16="http://schemas.microsoft.com/office/drawing/2014/main" id="{BFBA3B2D-B04B-4564-9688-4D5F4BB3A01B}"/>
              </a:ext>
            </a:extLst>
          </p:cNvPr>
          <p:cNvPicPr>
            <a:picLocks noChangeAspect="1"/>
          </p:cNvPicPr>
          <p:nvPr/>
        </p:nvPicPr>
        <p:blipFill rotWithShape="1">
          <a:blip r:embed="rId2"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2660273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E86C-AD50-451C-AFDC-3354654BEA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CA9F428-B665-4B23-8CD2-6443C0E6C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0940B2-B084-4C34-A4DE-F5A01C9C13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323</TotalTime>
  <Words>769</Words>
  <Application>Microsoft Macintosh PowerPoint</Application>
  <PresentationFormat>Widescreen</PresentationFormat>
  <Paragraphs>121</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 Color Emoji UI</vt:lpstr>
      <vt:lpstr>Arial</vt:lpstr>
      <vt:lpstr>Calibri</vt:lpstr>
      <vt:lpstr>Courier New</vt:lpstr>
      <vt:lpstr>Helvetica</vt:lpstr>
      <vt:lpstr>MS Shell Dlg 2</vt:lpstr>
      <vt:lpstr>Wingdings</vt:lpstr>
      <vt:lpstr>Wingdings 3</vt:lpstr>
      <vt:lpstr>Madison</vt:lpstr>
      <vt:lpstr>Fitness Tracker Replay</vt:lpstr>
      <vt:lpstr>Concept:  Create a dashboard to explore performance statistics using data from individual workout activities.   Data collected from fitness trackers (Fitbit, smartwatches, GPS enabled cycling computers)  We will leverage visualizations to enhance users understanding of their workout performance.  </vt:lpstr>
      <vt:lpstr>Data Retrieval</vt:lpstr>
      <vt:lpstr>Data Extraction Process</vt:lpstr>
      <vt:lpstr>Database Structure</vt:lpstr>
      <vt:lpstr>Flask API</vt:lpstr>
      <vt:lpstr>Creating the Dashboard</vt:lpstr>
      <vt:lpstr>Creating the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Tracker Replay</dc:title>
  <dc:creator>Nathan Phillips</dc:creator>
  <cp:lastModifiedBy>Bryan Stutts</cp:lastModifiedBy>
  <cp:revision>23</cp:revision>
  <dcterms:created xsi:type="dcterms:W3CDTF">2020-10-21T15:58:03Z</dcterms:created>
  <dcterms:modified xsi:type="dcterms:W3CDTF">2020-10-22T17:53:32Z</dcterms:modified>
</cp:coreProperties>
</file>